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57" r:id="rId11"/>
    <p:sldId id="265" r:id="rId12"/>
    <p:sldId id="278" r:id="rId13"/>
    <p:sldId id="266" r:id="rId14"/>
    <p:sldId id="279" r:id="rId15"/>
    <p:sldId id="280" r:id="rId16"/>
    <p:sldId id="267" r:id="rId17"/>
    <p:sldId id="268" r:id="rId18"/>
    <p:sldId id="281" r:id="rId19"/>
    <p:sldId id="269" r:id="rId20"/>
    <p:sldId id="282" r:id="rId21"/>
    <p:sldId id="283" r:id="rId22"/>
    <p:sldId id="270" r:id="rId23"/>
    <p:sldId id="271" r:id="rId24"/>
    <p:sldId id="272" r:id="rId25"/>
    <p:sldId id="284" r:id="rId26"/>
    <p:sldId id="285" r:id="rId27"/>
    <p:sldId id="273" r:id="rId28"/>
    <p:sldId id="274" r:id="rId29"/>
    <p:sldId id="286" r:id="rId30"/>
    <p:sldId id="275" r:id="rId31"/>
    <p:sldId id="287" r:id="rId32"/>
    <p:sldId id="288" r:id="rId33"/>
    <p:sldId id="277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79" d="100"/>
          <a:sy n="79" d="100"/>
        </p:scale>
        <p:origin x="-90" y="-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4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wmf"/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E5E3164-9419-40C0-B634-309166F5B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F8AFFD02-5320-4B2D-A0A6-A22BA4964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54D44DA9-DA38-44D0-A378-54FAC505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E10DA-C4BE-49EE-A181-C95C25BEFE1E}" type="datetimeFigureOut">
              <a:rPr lang="cs-CZ" smtClean="0"/>
              <a:t>25.1.2019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0917B62-A590-4B37-B58E-7866FF233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E685CAA6-23AB-4AD4-A97E-C3B4ABDE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5ECC-BD31-4337-A6D0-F415D2BC0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641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C18DF84-978D-4CCB-A756-396372321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7210A868-B4ED-4C82-8B1E-741FD69E2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318AAC8-795B-47B3-828A-735AEAA64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E10DA-C4BE-49EE-A181-C95C25BEFE1E}" type="datetimeFigureOut">
              <a:rPr lang="cs-CZ" smtClean="0"/>
              <a:t>25.1.2019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4F713FE-DD52-4A03-9315-2BE703A5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3A8798EB-718D-4520-A384-66F257D2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5ECC-BD31-4337-A6D0-F415D2BC0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3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8581103E-FAA7-4E35-AC3E-425A6AA70A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88719A8F-468D-4B00-AEF0-A5D26B5E5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C330B1D8-3104-4B9A-B629-4672D5781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E10DA-C4BE-49EE-A181-C95C25BEFE1E}" type="datetimeFigureOut">
              <a:rPr lang="cs-CZ" smtClean="0"/>
              <a:t>25.1.2019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B8CC354E-CAC7-4CBA-8960-428F49C9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B6274D82-3436-40C2-90B1-EFEEE20A3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5ECC-BD31-4337-A6D0-F415D2BC0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802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45ACB56-B95D-45E9-8703-71C032EB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FC523A4-9E45-4429-8006-75395622E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9C783F8F-225F-4A17-B524-506EFAA8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E10DA-C4BE-49EE-A181-C95C25BEFE1E}" type="datetimeFigureOut">
              <a:rPr lang="cs-CZ" smtClean="0"/>
              <a:t>25.1.2019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C38D83DC-6C32-4593-9CAA-F15B194EB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2CDB2A2A-DE40-4160-B916-357515A2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5ECC-BD31-4337-A6D0-F415D2BC0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416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8905D49-D515-4ADB-8691-4A86D4A7A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E431856D-812C-4E32-A49E-5F267C871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5361B15-4619-4329-83AF-49991FBB2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E10DA-C4BE-49EE-A181-C95C25BEFE1E}" type="datetimeFigureOut">
              <a:rPr lang="cs-CZ" smtClean="0"/>
              <a:t>25.1.2019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1C8FCCA9-4EB3-4E2C-B4A8-5C0C9EF4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33C12CB8-F9D0-4525-8090-47046A99B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5ECC-BD31-4337-A6D0-F415D2BC0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21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686CD56-AA2F-4BC0-9F71-35283B3E7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A97EA09-6F32-4BCE-9E52-065F75329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CA0E72AB-6CF8-4A26-BFCB-AF0A4A849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B1B0293C-4074-4914-9729-546DD785C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E10DA-C4BE-49EE-A181-C95C25BEFE1E}" type="datetimeFigureOut">
              <a:rPr lang="cs-CZ" smtClean="0"/>
              <a:t>25.1.2019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3BD06323-00FE-4A01-BF38-26C47CA9E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2EC4D846-30E0-435E-B2FE-B224BA49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5ECC-BD31-4337-A6D0-F415D2BC0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9568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CB853E1-64E4-4FBD-A41F-C4F2E9055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60ED09E-FAA4-4D1A-9199-61CA7ED9A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8EE04B08-BDE2-41D6-9883-7E9F830BA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099918BC-DAF4-4588-A49F-296A10D90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39FBDBD1-B54E-45D0-ADD3-14F29A3C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E6ADF3E6-53A1-4D2A-9BD9-3912DF6D1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E10DA-C4BE-49EE-A181-C95C25BEFE1E}" type="datetimeFigureOut">
              <a:rPr lang="cs-CZ" smtClean="0"/>
              <a:t>25.1.2019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C1E2DF07-9FE4-4D83-9F59-334AB6E65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7F308AA4-5CD5-48D9-AC03-C34B0AEC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5ECC-BD31-4337-A6D0-F415D2BC0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09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7F125C0-8904-4612-963D-EE6C9081B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E42F6F29-5CD5-40BB-AB79-4B8B31DBE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E10DA-C4BE-49EE-A181-C95C25BEFE1E}" type="datetimeFigureOut">
              <a:rPr lang="cs-CZ" smtClean="0"/>
              <a:t>25.1.2019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A6AA6275-397C-4C22-9A62-F7FD769A3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7D0B67FC-7A0C-4C7D-9964-A63E08307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5ECC-BD31-4337-A6D0-F415D2BC0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47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A9CFE4DB-893E-4AD8-95C9-57FB18BD7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E10DA-C4BE-49EE-A181-C95C25BEFE1E}" type="datetimeFigureOut">
              <a:rPr lang="cs-CZ" smtClean="0"/>
              <a:t>25.1.2019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CBD58133-2467-49C9-98B3-D396FAF03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9CD76FD3-26D0-47B0-80F5-2CCF7893F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5ECC-BD31-4337-A6D0-F415D2BC0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14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A28598E-80F0-4B05-8FCC-31715D708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A1997D4-7AFE-46B8-AD96-71B8BBC6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36E4E538-1DD1-4E88-A498-3CD7D7F35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77C7CB06-0633-4549-BB7D-594AA4C29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E10DA-C4BE-49EE-A181-C95C25BEFE1E}" type="datetimeFigureOut">
              <a:rPr lang="cs-CZ" smtClean="0"/>
              <a:t>25.1.2019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8F49D6BF-C190-4D83-BEC9-1721F4E92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CC2A6B8B-EC5C-405C-97D1-9985E527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5ECC-BD31-4337-A6D0-F415D2BC0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361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DE7461F-838C-451A-BBA9-8BAA3D865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D274407F-F899-4CB0-AC8D-3E70B9D15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8022CD96-9408-4CE6-964B-A49E62C54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F27F34A5-2ADF-4C25-9049-B4F9099C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E10DA-C4BE-49EE-A181-C95C25BEFE1E}" type="datetimeFigureOut">
              <a:rPr lang="cs-CZ" smtClean="0"/>
              <a:t>25.1.2019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84B3B995-7313-4F70-867D-510ED1CED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A47EA924-6ED4-4D71-9C09-30ADCE408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5ECC-BD31-4337-A6D0-F415D2BC0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31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12BF63D6-9B43-478C-9225-4FAF093DC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1BAE7B59-E4F3-423B-9549-3023DF17F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A94BAAD3-3B32-4EE1-A40E-33CA523F7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E10DA-C4BE-49EE-A181-C95C25BEFE1E}" type="datetimeFigureOut">
              <a:rPr lang="cs-CZ" smtClean="0"/>
              <a:t>25.1.2019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3E3DB2B5-D087-4B61-A53F-C754D51CA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ED0E9BD1-0097-4AF0-B2D9-366674C41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C5ECC-BD31-4337-A6D0-F415D2BC0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295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24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2.emf"/><Relationship Id="rId10" Type="http://schemas.openxmlformats.org/officeDocument/2006/relationships/image" Target="../media/image25.gi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6.jpeg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5.emf"/><Relationship Id="rId4" Type="http://schemas.openxmlformats.org/officeDocument/2006/relationships/image" Target="../media/image7.jpeg"/><Relationship Id="rId9" Type="http://schemas.openxmlformats.org/officeDocument/2006/relationships/oleObject" Target="../embeddings/oleObject3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7.jpeg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5.emf"/><Relationship Id="rId4" Type="http://schemas.openxmlformats.org/officeDocument/2006/relationships/image" Target="../media/image7.jpeg"/><Relationship Id="rId9" Type="http://schemas.openxmlformats.org/officeDocument/2006/relationships/oleObject" Target="../embeddings/oleObject3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7.jpeg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5.emf"/><Relationship Id="rId4" Type="http://schemas.openxmlformats.org/officeDocument/2006/relationships/image" Target="../media/image28.jpeg"/><Relationship Id="rId9" Type="http://schemas.openxmlformats.org/officeDocument/2006/relationships/oleObject" Target="../embeddings/oleObject3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9.jpeg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5.emf"/><Relationship Id="rId4" Type="http://schemas.openxmlformats.org/officeDocument/2006/relationships/image" Target="../media/image7.jpeg"/><Relationship Id="rId9" Type="http://schemas.openxmlformats.org/officeDocument/2006/relationships/oleObject" Target="../embeddings/oleObject4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0.jpeg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5.emf"/><Relationship Id="rId4" Type="http://schemas.openxmlformats.org/officeDocument/2006/relationships/image" Target="../media/image7.jpeg"/><Relationship Id="rId9" Type="http://schemas.openxmlformats.org/officeDocument/2006/relationships/oleObject" Target="../embeddings/oleObject4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image" Target="../media/image31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2.emf"/><Relationship Id="rId10" Type="http://schemas.openxmlformats.org/officeDocument/2006/relationships/image" Target="../media/image32.gi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3.jpeg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5.emf"/><Relationship Id="rId4" Type="http://schemas.openxmlformats.org/officeDocument/2006/relationships/image" Target="../media/image34.jpeg"/><Relationship Id="rId9" Type="http://schemas.openxmlformats.org/officeDocument/2006/relationships/oleObject" Target="../embeddings/oleObject4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5.jpeg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5.emf"/><Relationship Id="rId4" Type="http://schemas.openxmlformats.org/officeDocument/2006/relationships/image" Target="../media/image34.jpeg"/><Relationship Id="rId9" Type="http://schemas.openxmlformats.org/officeDocument/2006/relationships/oleObject" Target="../embeddings/oleObject5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4.jpeg"/><Relationship Id="rId7" Type="http://schemas.openxmlformats.org/officeDocument/2006/relationships/oleObject" Target="../embeddings/oleObject5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5.emf"/><Relationship Id="rId4" Type="http://schemas.openxmlformats.org/officeDocument/2006/relationships/image" Target="../media/image36.jpeg"/><Relationship Id="rId9" Type="http://schemas.openxmlformats.org/officeDocument/2006/relationships/oleObject" Target="../embeddings/oleObject55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11" Type="http://schemas.openxmlformats.org/officeDocument/2006/relationships/image" Target="../media/image6.gi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7.jpeg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5.emf"/><Relationship Id="rId4" Type="http://schemas.openxmlformats.org/officeDocument/2006/relationships/image" Target="../media/image34.jpeg"/><Relationship Id="rId9" Type="http://schemas.openxmlformats.org/officeDocument/2006/relationships/oleObject" Target="../embeddings/oleObject58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8.jpeg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5.emf"/><Relationship Id="rId4" Type="http://schemas.openxmlformats.org/officeDocument/2006/relationships/image" Target="../media/image34.jpeg"/><Relationship Id="rId9" Type="http://schemas.openxmlformats.org/officeDocument/2006/relationships/oleObject" Target="../embeddings/oleObject6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image" Target="../media/image39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2.emf"/><Relationship Id="rId10" Type="http://schemas.openxmlformats.org/officeDocument/2006/relationships/image" Target="../media/image40.gif"/><Relationship Id="rId4" Type="http://schemas.openxmlformats.org/officeDocument/2006/relationships/oleObject" Target="../embeddings/oleObject62.bin"/><Relationship Id="rId9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41.jpeg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5.emf"/><Relationship Id="rId4" Type="http://schemas.openxmlformats.org/officeDocument/2006/relationships/image" Target="../media/image42.jpeg"/><Relationship Id="rId9" Type="http://schemas.openxmlformats.org/officeDocument/2006/relationships/oleObject" Target="../embeddings/oleObject6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3" Type="http://schemas.openxmlformats.org/officeDocument/2006/relationships/image" Target="../media/image43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9.bin"/><Relationship Id="rId5" Type="http://schemas.openxmlformats.org/officeDocument/2006/relationships/image" Target="../media/image2.emf"/><Relationship Id="rId10" Type="http://schemas.openxmlformats.org/officeDocument/2006/relationships/image" Target="../media/image42.jpeg"/><Relationship Id="rId4" Type="http://schemas.openxmlformats.org/officeDocument/2006/relationships/oleObject" Target="../embeddings/oleObject68.bin"/><Relationship Id="rId9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3" Type="http://schemas.openxmlformats.org/officeDocument/2006/relationships/image" Target="../media/image44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72.bin"/><Relationship Id="rId5" Type="http://schemas.openxmlformats.org/officeDocument/2006/relationships/image" Target="../media/image2.emf"/><Relationship Id="rId10" Type="http://schemas.openxmlformats.org/officeDocument/2006/relationships/image" Target="../media/image42.jpeg"/><Relationship Id="rId4" Type="http://schemas.openxmlformats.org/officeDocument/2006/relationships/oleObject" Target="../embeddings/oleObject71.bin"/><Relationship Id="rId9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3" Type="http://schemas.openxmlformats.org/officeDocument/2006/relationships/image" Target="../media/image45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75.bin"/><Relationship Id="rId5" Type="http://schemas.openxmlformats.org/officeDocument/2006/relationships/image" Target="../media/image2.emf"/><Relationship Id="rId10" Type="http://schemas.openxmlformats.org/officeDocument/2006/relationships/image" Target="../media/image42.jpeg"/><Relationship Id="rId4" Type="http://schemas.openxmlformats.org/officeDocument/2006/relationships/oleObject" Target="../embeddings/oleObject74.bin"/><Relationship Id="rId9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3" Type="http://schemas.openxmlformats.org/officeDocument/2006/relationships/image" Target="../media/image46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8.bin"/><Relationship Id="rId5" Type="http://schemas.openxmlformats.org/officeDocument/2006/relationships/image" Target="../media/image2.emf"/><Relationship Id="rId10" Type="http://schemas.openxmlformats.org/officeDocument/2006/relationships/image" Target="../media/image47.gif"/><Relationship Id="rId4" Type="http://schemas.openxmlformats.org/officeDocument/2006/relationships/oleObject" Target="../embeddings/oleObject77.bin"/><Relationship Id="rId9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48.jpeg"/><Relationship Id="rId7" Type="http://schemas.openxmlformats.org/officeDocument/2006/relationships/oleObject" Target="../embeddings/oleObject8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80.bin"/><Relationship Id="rId10" Type="http://schemas.openxmlformats.org/officeDocument/2006/relationships/image" Target="../media/image5.emf"/><Relationship Id="rId4" Type="http://schemas.openxmlformats.org/officeDocument/2006/relationships/image" Target="../media/image49.jpeg"/><Relationship Id="rId9" Type="http://schemas.openxmlformats.org/officeDocument/2006/relationships/oleObject" Target="../embeddings/oleObject82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0.jpeg"/><Relationship Id="rId7" Type="http://schemas.openxmlformats.org/officeDocument/2006/relationships/oleObject" Target="../embeddings/oleObject8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83.bin"/><Relationship Id="rId10" Type="http://schemas.openxmlformats.org/officeDocument/2006/relationships/image" Target="../media/image5.emf"/><Relationship Id="rId4" Type="http://schemas.openxmlformats.org/officeDocument/2006/relationships/image" Target="../media/image49.jpeg"/><Relationship Id="rId9" Type="http://schemas.openxmlformats.org/officeDocument/2006/relationships/oleObject" Target="../embeddings/oleObject85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7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.emf"/><Relationship Id="rId10" Type="http://schemas.openxmlformats.org/officeDocument/2006/relationships/image" Target="../media/image8.gif"/><Relationship Id="rId4" Type="http://schemas.openxmlformats.org/officeDocument/2006/relationships/oleObject" Target="../embeddings/oleObject5.bin"/><Relationship Id="rId9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image" Target="../media/image51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87.bin"/><Relationship Id="rId5" Type="http://schemas.openxmlformats.org/officeDocument/2006/relationships/image" Target="../media/image2.emf"/><Relationship Id="rId10" Type="http://schemas.openxmlformats.org/officeDocument/2006/relationships/image" Target="../media/image49.jpeg"/><Relationship Id="rId4" Type="http://schemas.openxmlformats.org/officeDocument/2006/relationships/oleObject" Target="../embeddings/oleObject86.bin"/><Relationship Id="rId9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3" Type="http://schemas.openxmlformats.org/officeDocument/2006/relationships/image" Target="../media/image52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90.bin"/><Relationship Id="rId5" Type="http://schemas.openxmlformats.org/officeDocument/2006/relationships/image" Target="../media/image2.emf"/><Relationship Id="rId10" Type="http://schemas.openxmlformats.org/officeDocument/2006/relationships/image" Target="../media/image49.jpeg"/><Relationship Id="rId4" Type="http://schemas.openxmlformats.org/officeDocument/2006/relationships/oleObject" Target="../embeddings/oleObject89.bin"/><Relationship Id="rId9" Type="http://schemas.openxmlformats.org/officeDocument/2006/relationships/image" Target="../media/image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4.bin"/><Relationship Id="rId3" Type="http://schemas.openxmlformats.org/officeDocument/2006/relationships/image" Target="../media/image53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93.bin"/><Relationship Id="rId5" Type="http://schemas.openxmlformats.org/officeDocument/2006/relationships/image" Target="../media/image2.emf"/><Relationship Id="rId10" Type="http://schemas.openxmlformats.org/officeDocument/2006/relationships/image" Target="../media/image49.jpeg"/><Relationship Id="rId4" Type="http://schemas.openxmlformats.org/officeDocument/2006/relationships/oleObject" Target="../embeddings/oleObject92.bin"/><Relationship Id="rId9" Type="http://schemas.openxmlformats.org/officeDocument/2006/relationships/image" Target="../media/image5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2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96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9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9.jpe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.emf"/><Relationship Id="rId10" Type="http://schemas.openxmlformats.org/officeDocument/2006/relationships/image" Target="../media/image10.gif"/><Relationship Id="rId4" Type="http://schemas.openxmlformats.org/officeDocument/2006/relationships/oleObject" Target="../embeddings/oleObject8.bin"/><Relationship Id="rId9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1.jpe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5.emf"/><Relationship Id="rId4" Type="http://schemas.openxmlformats.org/officeDocument/2006/relationships/image" Target="../media/image12.jpeg"/><Relationship Id="rId9" Type="http://schemas.openxmlformats.org/officeDocument/2006/relationships/oleObject" Target="../embeddings/oleObject1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3.jpe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5.e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5.jpe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5.emf"/><Relationship Id="rId4" Type="http://schemas.openxmlformats.org/officeDocument/2006/relationships/image" Target="../media/image9.jpeg"/><Relationship Id="rId9" Type="http://schemas.openxmlformats.org/officeDocument/2006/relationships/oleObject" Target="../embeddings/oleObject19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6.jpeg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5.emf"/><Relationship Id="rId4" Type="http://schemas.openxmlformats.org/officeDocument/2006/relationships/image" Target="../media/image17.jpeg"/><Relationship Id="rId9" Type="http://schemas.openxmlformats.org/officeDocument/2006/relationships/oleObject" Target="../embeddings/oleObject2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23.gif"/><Relationship Id="rId3" Type="http://schemas.openxmlformats.org/officeDocument/2006/relationships/image" Target="../media/image19.jpeg"/><Relationship Id="rId7" Type="http://schemas.openxmlformats.org/officeDocument/2006/relationships/image" Target="../media/image18.wmf"/><Relationship Id="rId12" Type="http://schemas.openxmlformats.org/officeDocument/2006/relationships/image" Target="../media/image22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21.jpeg"/><Relationship Id="rId5" Type="http://schemas.openxmlformats.org/officeDocument/2006/relationships/image" Target="../media/image2.emf"/><Relationship Id="rId10" Type="http://schemas.openxmlformats.org/officeDocument/2006/relationships/image" Target="../media/image20.gi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06" y="-14699"/>
            <a:ext cx="9668494" cy="6893098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CorelDRAW" r:id="rId4" imgW="1951753" imgH="924369" progId="CorelDraw.Graphic.17">
                  <p:embed/>
                </p:oleObj>
              </mc:Choice>
              <mc:Fallback>
                <p:oleObj name="CorelDRAW" r:id="rId4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Rezidenční </a:t>
            </a:r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Farářství – Příjemné bydlení na okraji města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CorelDRAW" r:id="rId6" imgW="15343322" imgH="43314" progId="CorelDraw.Graphic.17">
                  <p:embed/>
                </p:oleObj>
              </mc:Choice>
              <mc:Fallback>
                <p:oleObj name="CorelDRAW" r:id="rId6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CorelDRAW" r:id="rId8" imgW="4235170" imgH="1035060" progId="CorelDraw.Graphic.17">
                  <p:embed/>
                </p:oleObj>
              </mc:Choice>
              <mc:Fallback>
                <p:oleObj name="CorelDRAW" r:id="rId8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bdélník 9"/>
          <p:cNvSpPr/>
          <p:nvPr/>
        </p:nvSpPr>
        <p:spPr>
          <a:xfrm>
            <a:off x="2005274" y="2039649"/>
            <a:ext cx="8717818" cy="2478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Investor: STAKO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Konečný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stav: 200 bytů v 11 </a:t>
            </a:r>
            <a:r>
              <a:rPr lang="cs-CZ" sz="2000" dirty="0" err="1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viladomech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na 3 ha pozemků.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pt-BR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Objem </a:t>
            </a:r>
            <a:r>
              <a:rPr lang="pt-BR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investice: 650 mil. Kč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Termíny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: 2017 zahájení, 2021 dokončení poslední etapy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Plán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: doplnit stávající zástavbu ve Farářství kvalitními </a:t>
            </a: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moderními </a:t>
            </a:r>
            <a:r>
              <a:rPr lang="cs-CZ" sz="2000" dirty="0" err="1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viladomy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na dlouhodobě nevyužitých pozemcích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3" y="4390906"/>
            <a:ext cx="3057284" cy="265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3"/>
          <a:stretch/>
        </p:blipFill>
        <p:spPr>
          <a:xfrm>
            <a:off x="-7444" y="946150"/>
            <a:ext cx="12199443" cy="590263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2"/>
          <a:stretch/>
        </p:blipFill>
        <p:spPr>
          <a:xfrm>
            <a:off x="7730982" y="225834"/>
            <a:ext cx="4461018" cy="632615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5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Rezidenční </a:t>
            </a:r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Farářství – Příjemné bydlení na okraji města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23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4" b="1126"/>
          <a:stretch/>
        </p:blipFill>
        <p:spPr>
          <a:xfrm>
            <a:off x="0" y="938150"/>
            <a:ext cx="12193434" cy="59198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2"/>
          <a:stretch/>
        </p:blipFill>
        <p:spPr>
          <a:xfrm>
            <a:off x="7730982" y="225834"/>
            <a:ext cx="4461018" cy="632615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Rezidenční </a:t>
            </a:r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Farářství – Příjemné bydlení na okraji města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8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213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2"/>
          <a:stretch/>
        </p:blipFill>
        <p:spPr>
          <a:xfrm>
            <a:off x="7730982" y="225834"/>
            <a:ext cx="4461018" cy="63261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9" b="3665"/>
          <a:stretch/>
        </p:blipFill>
        <p:spPr>
          <a:xfrm>
            <a:off x="2215" y="922201"/>
            <a:ext cx="12192000" cy="5947674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Rezidenční </a:t>
            </a:r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Farářství – Příjemné bydlení na okraji města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076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5" r="7462" b="5167"/>
          <a:stretch/>
        </p:blipFill>
        <p:spPr>
          <a:xfrm>
            <a:off x="-7444" y="939800"/>
            <a:ext cx="12199443" cy="5918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2"/>
          <a:stretch/>
        </p:blipFill>
        <p:spPr>
          <a:xfrm>
            <a:off x="7730982" y="225834"/>
            <a:ext cx="4461018" cy="632615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Rezidenční </a:t>
            </a:r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Farářství – Příjemné bydlení na okraji města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2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683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"/>
          <a:stretch/>
        </p:blipFill>
        <p:spPr>
          <a:xfrm>
            <a:off x="0" y="927100"/>
            <a:ext cx="12192000" cy="59309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2"/>
          <a:stretch/>
        </p:blipFill>
        <p:spPr>
          <a:xfrm>
            <a:off x="7730982" y="225834"/>
            <a:ext cx="4461018" cy="632615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Rezidenční </a:t>
            </a:r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Farářství – Příjemné bydlení na okraji města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211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00" y="0"/>
            <a:ext cx="10122200" cy="6858000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name="CorelDRAW" r:id="rId4" imgW="1951753" imgH="924369" progId="CorelDraw.Graphic.17">
                  <p:embed/>
                </p:oleObj>
              </mc:Choice>
              <mc:Fallback>
                <p:oleObj name="CorelDRAW" r:id="rId4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PLACHTA PARK – Dokončení obytného souboru Plachta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" name="CorelDRAW" r:id="rId6" imgW="15343322" imgH="43314" progId="CorelDraw.Graphic.17">
                  <p:embed/>
                </p:oleObj>
              </mc:Choice>
              <mc:Fallback>
                <p:oleObj name="CorelDRAW" r:id="rId6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5" name="CorelDRAW" r:id="rId8" imgW="4235170" imgH="1035060" progId="CorelDraw.Graphic.17">
                  <p:embed/>
                </p:oleObj>
              </mc:Choice>
              <mc:Fallback>
                <p:oleObj name="CorelDRAW" r:id="rId8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bdélník 9"/>
          <p:cNvSpPr/>
          <p:nvPr/>
        </p:nvSpPr>
        <p:spPr>
          <a:xfrm>
            <a:off x="1943594" y="2008039"/>
            <a:ext cx="9527970" cy="2478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Investor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: STAKO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Konečný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stav</a:t>
            </a: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: Obytné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domy s 80 byty a občanskou vybaveností na 1 ha pozemků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pt-BR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Objem </a:t>
            </a:r>
            <a:r>
              <a:rPr lang="pt-BR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investice: 320 mil. Kč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Termíny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: 2020 - 2022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Plán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: Finalizace dominantního centra celé čtvrti Plachta </a:t>
            </a: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doplněním občanské vybavenosti vč. zastávek MHD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289"/>
            <a:ext cx="3058306" cy="26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2" b="6228"/>
          <a:stretch/>
        </p:blipFill>
        <p:spPr>
          <a:xfrm>
            <a:off x="0" y="927101"/>
            <a:ext cx="12192000" cy="594591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92"/>
          <a:stretch/>
        </p:blipFill>
        <p:spPr>
          <a:xfrm>
            <a:off x="7612082" y="225834"/>
            <a:ext cx="4579917" cy="632790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PLACHTA PARK – Dokončení obytného souboru Plachta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780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" b="11618"/>
          <a:stretch/>
        </p:blipFill>
        <p:spPr>
          <a:xfrm>
            <a:off x="0" y="908462"/>
            <a:ext cx="12192000" cy="594953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92"/>
          <a:stretch/>
        </p:blipFill>
        <p:spPr>
          <a:xfrm>
            <a:off x="7612082" y="225834"/>
            <a:ext cx="4579917" cy="632790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PLACHTA PARK – Dokončení obytného souboru Plachta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519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92"/>
          <a:stretch/>
        </p:blipFill>
        <p:spPr>
          <a:xfrm>
            <a:off x="7612082" y="225834"/>
            <a:ext cx="4579917" cy="63279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0" y="914400"/>
            <a:ext cx="12193434" cy="5943600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8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PLACHTA PARK – Dokončení obytného souboru Plachta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0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3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328830"/>
              </p:ext>
            </p:extLst>
          </p:nvPr>
        </p:nvGraphicFramePr>
        <p:xfrm>
          <a:off x="-7443" y="0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CorelDRAW" r:id="rId3" imgW="1951753" imgH="924369" progId="CorelDraw.Graphic.17">
                  <p:embed/>
                </p:oleObj>
              </mc:Choice>
              <mc:Fallback>
                <p:oleObj name="CorelDRAW" r:id="rId3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443" y="0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>
            <a:extLst>
              <a:ext uri="{FF2B5EF4-FFF2-40B4-BE49-F238E27FC236}">
                <a16:creationId xmlns="" xmlns:a16="http://schemas.microsoft.com/office/drawing/2014/main" id="{DAA89370-93BE-40BF-B4CB-325CEAB1C4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005110"/>
              </p:ext>
            </p:extLst>
          </p:nvPr>
        </p:nvGraphicFramePr>
        <p:xfrm>
          <a:off x="4069937" y="216103"/>
          <a:ext cx="8128000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CorelDRAW" r:id="rId5" imgW="17706641" imgH="1420070" progId="CorelDraw.Graphic.17">
                  <p:embed/>
                </p:oleObj>
              </mc:Choice>
              <mc:Fallback>
                <p:oleObj name="CorelDRAW" r:id="rId5" imgW="17706641" imgH="142007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69937" y="216103"/>
                        <a:ext cx="8128000" cy="652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3737736" y="345346"/>
            <a:ext cx="467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Obsah</a:t>
            </a:r>
            <a:endParaRPr lang="cs-CZ" sz="2800" dirty="0">
              <a:solidFill>
                <a:srgbClr val="FF0000"/>
              </a:solidFill>
              <a:latin typeface="Titillium Web" panose="00000400000000000000" pitchFamily="2" charset="-18"/>
            </a:endParaRP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199403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612367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/>
          <p:cNvSpPr/>
          <p:nvPr/>
        </p:nvSpPr>
        <p:spPr>
          <a:xfrm>
            <a:off x="3265323" y="2059544"/>
            <a:ext cx="6451988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Titillium Web" panose="00000500000000000000" pitchFamily="2" charset="-18"/>
              </a:rPr>
              <a:t>Představení </a:t>
            </a:r>
            <a:r>
              <a:rPr lang="cs-CZ" sz="2400" dirty="0">
                <a:latin typeface="Titillium Web" panose="00000500000000000000" pitchFamily="2" charset="-18"/>
              </a:rPr>
              <a:t>společnosti </a:t>
            </a:r>
            <a:endParaRPr lang="cs-CZ" sz="2400" dirty="0" smtClean="0">
              <a:latin typeface="Titillium Web" panose="00000500000000000000" pitchFamily="2" charset="-18"/>
            </a:endParaRPr>
          </a:p>
          <a:p>
            <a:pPr marL="457200" indent="-457200">
              <a:spcBef>
                <a:spcPts val="6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Titillium Web" panose="00000500000000000000" pitchFamily="2" charset="-18"/>
              </a:rPr>
              <a:t>Vize </a:t>
            </a:r>
            <a:r>
              <a:rPr lang="cs-CZ" sz="2400" dirty="0">
                <a:latin typeface="Titillium Web" panose="00000500000000000000" pitchFamily="2" charset="-18"/>
              </a:rPr>
              <a:t>spolupráce </a:t>
            </a:r>
            <a:endParaRPr lang="cs-CZ" sz="2400" dirty="0" smtClean="0">
              <a:latin typeface="Titillium Web" panose="00000500000000000000" pitchFamily="2" charset="-18"/>
            </a:endParaRPr>
          </a:p>
          <a:p>
            <a:pPr marL="457200" indent="-457200">
              <a:spcBef>
                <a:spcPts val="6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Titillium Web" panose="00000500000000000000" pitchFamily="2" charset="-18"/>
              </a:rPr>
              <a:t>Reference </a:t>
            </a:r>
          </a:p>
          <a:p>
            <a:pPr marL="457200" indent="-457200">
              <a:spcBef>
                <a:spcPts val="6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Titillium Web" panose="00000500000000000000" pitchFamily="2" charset="-18"/>
              </a:rPr>
              <a:t>Ocenění </a:t>
            </a:r>
            <a:r>
              <a:rPr lang="cs-CZ" sz="2400" dirty="0">
                <a:latin typeface="Titillium Web" panose="00000500000000000000" pitchFamily="2" charset="-18"/>
              </a:rPr>
              <a:t>a certifikace </a:t>
            </a:r>
            <a:endParaRPr lang="cs-CZ" sz="2400" dirty="0" smtClean="0">
              <a:latin typeface="Titillium Web" panose="00000500000000000000" pitchFamily="2" charset="-18"/>
            </a:endParaRPr>
          </a:p>
          <a:p>
            <a:pPr marL="457200" indent="-457200">
              <a:spcBef>
                <a:spcPts val="6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Titillium Web" panose="00000500000000000000" pitchFamily="2" charset="-18"/>
              </a:rPr>
              <a:t>Aktuální </a:t>
            </a:r>
            <a:r>
              <a:rPr lang="cs-CZ" sz="2400" dirty="0">
                <a:latin typeface="Titillium Web" panose="00000500000000000000" pitchFamily="2" charset="-18"/>
              </a:rPr>
              <a:t>projekty </a:t>
            </a:r>
            <a:endParaRPr lang="cs-CZ" sz="2400" dirty="0" smtClean="0">
              <a:latin typeface="Titillium Web" panose="00000500000000000000" pitchFamily="2" charset="-18"/>
            </a:endParaRPr>
          </a:p>
          <a:p>
            <a:pPr marL="457200" indent="-457200">
              <a:spcBef>
                <a:spcPts val="6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400" dirty="0" smtClean="0">
                <a:latin typeface="Titillium Web" panose="00000500000000000000" pitchFamily="2" charset="-18"/>
              </a:rPr>
              <a:t>Shrnutí </a:t>
            </a:r>
            <a:endParaRPr lang="cs-CZ" sz="2400" dirty="0">
              <a:latin typeface="Titillium Web" panose="00000500000000000000" pitchFamily="2" charset="-18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3" y="4461984"/>
            <a:ext cx="4010068" cy="257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9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8" b="6483"/>
          <a:stretch/>
        </p:blipFill>
        <p:spPr>
          <a:xfrm>
            <a:off x="-1" y="933450"/>
            <a:ext cx="12191999" cy="59245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92"/>
          <a:stretch/>
        </p:blipFill>
        <p:spPr>
          <a:xfrm>
            <a:off x="7612082" y="225834"/>
            <a:ext cx="4579917" cy="632790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PLACHTA PARK – Dokončení obytného souboru Plachta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3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4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792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6" b="2130"/>
          <a:stretch/>
        </p:blipFill>
        <p:spPr>
          <a:xfrm>
            <a:off x="0" y="933450"/>
            <a:ext cx="12193434" cy="592454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92"/>
          <a:stretch/>
        </p:blipFill>
        <p:spPr>
          <a:xfrm>
            <a:off x="7612082" y="225834"/>
            <a:ext cx="4579917" cy="632790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PLACHTA PARK – Dokončení obytného souboru Plachta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553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81" y="0"/>
            <a:ext cx="10364419" cy="6858000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5" name="CorelDRAW" r:id="rId4" imgW="1951753" imgH="924369" progId="CorelDraw.Graphic.17">
                  <p:embed/>
                </p:oleObj>
              </mc:Choice>
              <mc:Fallback>
                <p:oleObj name="CorelDRAW" r:id="rId4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Hotel ALDIS – Kongresová turistika reálně </a:t>
            </a:r>
            <a:endParaRPr lang="cs-CZ" sz="2400" dirty="0">
              <a:solidFill>
                <a:srgbClr val="FF0000"/>
              </a:solidFill>
              <a:latin typeface="Titillium Web" panose="00000400000000000000" pitchFamily="2" charset="-18"/>
            </a:endParaRP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" name="CorelDRAW" r:id="rId6" imgW="15343322" imgH="43314" progId="CorelDraw.Graphic.17">
                  <p:embed/>
                </p:oleObj>
              </mc:Choice>
              <mc:Fallback>
                <p:oleObj name="CorelDRAW" r:id="rId6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7" name="CorelDRAW" r:id="rId8" imgW="4235170" imgH="1035060" progId="CorelDraw.Graphic.17">
                  <p:embed/>
                </p:oleObj>
              </mc:Choice>
              <mc:Fallback>
                <p:oleObj name="CorelDRAW" r:id="rId8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bdélník 9"/>
          <p:cNvSpPr/>
          <p:nvPr/>
        </p:nvSpPr>
        <p:spPr>
          <a:xfrm>
            <a:off x="1943594" y="1990683"/>
            <a:ext cx="9527970" cy="2464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Investor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: STAKO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Konečný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stav: Hotel**** pro kongresovou turistiku, cca 25 pracovních míst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pt-BR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Objem </a:t>
            </a:r>
            <a:r>
              <a:rPr lang="pt-BR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investice: 200 </a:t>
            </a:r>
            <a:r>
              <a:rPr lang="pt-BR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mil</a:t>
            </a: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pt-BR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Kč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Termíny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: 2019 – 2021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Plán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: Doplnit nedostatečnou kongresovou ubytovací kapacitu Hradce Králové, spolupodílet se na dokončení lokality ALDIS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2289"/>
            <a:ext cx="3064685" cy="26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7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1" b="7877"/>
          <a:stretch/>
        </p:blipFill>
        <p:spPr>
          <a:xfrm>
            <a:off x="0" y="914400"/>
            <a:ext cx="12194214" cy="59436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62"/>
          <a:stretch/>
        </p:blipFill>
        <p:spPr>
          <a:xfrm>
            <a:off x="7452001" y="225834"/>
            <a:ext cx="4742213" cy="629361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6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Hotel ALDIS – Kongresová turistika reálně </a:t>
            </a:r>
            <a:endParaRPr lang="cs-CZ" sz="2400" dirty="0">
              <a:solidFill>
                <a:srgbClr val="FF0000"/>
              </a:solidFill>
              <a:latin typeface="Titillium Web" panose="00000400000000000000" pitchFamily="2" charset="-18"/>
            </a:endParaRP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7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8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863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9"/>
          <a:stretch/>
        </p:blipFill>
        <p:spPr>
          <a:xfrm>
            <a:off x="0" y="914400"/>
            <a:ext cx="12194214" cy="5943600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7" name="CorelDRAW" r:id="rId4" imgW="1951753" imgH="924369" progId="CorelDraw.Graphic.17">
                  <p:embed/>
                </p:oleObj>
              </mc:Choice>
              <mc:Fallback>
                <p:oleObj name="CorelDRAW" r:id="rId4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8" name="CorelDRAW" r:id="rId6" imgW="15343322" imgH="43314" progId="CorelDraw.Graphic.17">
                  <p:embed/>
                </p:oleObj>
              </mc:Choice>
              <mc:Fallback>
                <p:oleObj name="CorelDRAW" r:id="rId6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9" name="CorelDRAW" r:id="rId8" imgW="4235170" imgH="1035060" progId="CorelDraw.Graphic.17">
                  <p:embed/>
                </p:oleObj>
              </mc:Choice>
              <mc:Fallback>
                <p:oleObj name="CorelDRAW" r:id="rId8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62"/>
          <a:stretch/>
        </p:blipFill>
        <p:spPr>
          <a:xfrm>
            <a:off x="7452001" y="225834"/>
            <a:ext cx="4742213" cy="62936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Hotel ALDIS – Kongresová turistika reálně </a:t>
            </a:r>
            <a:endParaRPr lang="cs-CZ" sz="2400" dirty="0">
              <a:solidFill>
                <a:srgbClr val="FF0000"/>
              </a:solidFill>
              <a:latin typeface="Titillium Web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5135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4"/>
          <a:stretch/>
        </p:blipFill>
        <p:spPr>
          <a:xfrm>
            <a:off x="0" y="939800"/>
            <a:ext cx="12192000" cy="5918200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CorelDRAW" r:id="rId4" imgW="1951753" imgH="924369" progId="CorelDraw.Graphic.17">
                  <p:embed/>
                </p:oleObj>
              </mc:Choice>
              <mc:Fallback>
                <p:oleObj name="CorelDRAW" r:id="rId4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CorelDRAW" r:id="rId6" imgW="15343322" imgH="43314" progId="CorelDraw.Graphic.17">
                  <p:embed/>
                </p:oleObj>
              </mc:Choice>
              <mc:Fallback>
                <p:oleObj name="CorelDRAW" r:id="rId6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9" name="CorelDRAW" r:id="rId8" imgW="4235170" imgH="1035060" progId="CorelDraw.Graphic.17">
                  <p:embed/>
                </p:oleObj>
              </mc:Choice>
              <mc:Fallback>
                <p:oleObj name="CorelDRAW" r:id="rId8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62"/>
          <a:stretch/>
        </p:blipFill>
        <p:spPr>
          <a:xfrm>
            <a:off x="7452001" y="225834"/>
            <a:ext cx="4742213" cy="62936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Hotel ALDIS – Kongresová turistika reálně </a:t>
            </a:r>
            <a:endParaRPr lang="cs-CZ" sz="2400" dirty="0">
              <a:solidFill>
                <a:srgbClr val="FF0000"/>
              </a:solidFill>
              <a:latin typeface="Titillium Web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8206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3"/>
          <a:stretch/>
        </p:blipFill>
        <p:spPr>
          <a:xfrm>
            <a:off x="0" y="939800"/>
            <a:ext cx="12192000" cy="5918200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" name="CorelDRAW" r:id="rId4" imgW="1951753" imgH="924369" progId="CorelDraw.Graphic.17">
                  <p:embed/>
                </p:oleObj>
              </mc:Choice>
              <mc:Fallback>
                <p:oleObj name="CorelDRAW" r:id="rId4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CorelDRAW" r:id="rId6" imgW="15343322" imgH="43314" progId="CorelDraw.Graphic.17">
                  <p:embed/>
                </p:oleObj>
              </mc:Choice>
              <mc:Fallback>
                <p:oleObj name="CorelDRAW" r:id="rId6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CorelDRAW" r:id="rId8" imgW="4235170" imgH="1035060" progId="CorelDraw.Graphic.17">
                  <p:embed/>
                </p:oleObj>
              </mc:Choice>
              <mc:Fallback>
                <p:oleObj name="CorelDRAW" r:id="rId8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62"/>
          <a:stretch/>
        </p:blipFill>
        <p:spPr>
          <a:xfrm>
            <a:off x="7452001" y="225834"/>
            <a:ext cx="4742213" cy="62936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Hotel ALDIS – Kongresová turistika reálně </a:t>
            </a:r>
            <a:endParaRPr lang="cs-CZ" sz="2400" dirty="0">
              <a:solidFill>
                <a:srgbClr val="FF0000"/>
              </a:solidFill>
              <a:latin typeface="Titillium Web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4902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19" y="0"/>
            <a:ext cx="8709595" cy="6858000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1" name="CorelDRAW" r:id="rId4" imgW="1951753" imgH="924369" progId="CorelDraw.Graphic.17">
                  <p:embed/>
                </p:oleObj>
              </mc:Choice>
              <mc:Fallback>
                <p:oleObj name="CorelDRAW" r:id="rId4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obytné zóny Kukleny – Spojujeme staré s novým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" name="CorelDRAW" r:id="rId6" imgW="15343322" imgH="43314" progId="CorelDraw.Graphic.17">
                  <p:embed/>
                </p:oleObj>
              </mc:Choice>
              <mc:Fallback>
                <p:oleObj name="CorelDRAW" r:id="rId6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3" name="CorelDRAW" r:id="rId8" imgW="4235170" imgH="1035060" progId="CorelDraw.Graphic.17">
                  <p:embed/>
                </p:oleObj>
              </mc:Choice>
              <mc:Fallback>
                <p:oleObj name="CorelDRAW" r:id="rId8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bdélník 9"/>
          <p:cNvSpPr/>
          <p:nvPr/>
        </p:nvSpPr>
        <p:spPr>
          <a:xfrm>
            <a:off x="1943594" y="1958542"/>
            <a:ext cx="9527970" cy="2478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Investor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: STAKO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Konečný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stav: Obytná zóna s 380 byty a občanskou vybaveností na ploše 4,5 ha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2000" dirty="0" err="1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Objem</a:t>
            </a:r>
            <a:r>
              <a:rPr lang="en-US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investice</a:t>
            </a:r>
            <a:r>
              <a:rPr lang="en-US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: 1 </a:t>
            </a:r>
            <a:r>
              <a:rPr lang="en-US" sz="2000" dirty="0" err="1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mld</a:t>
            </a:r>
            <a:r>
              <a:rPr lang="en-US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Kč</a:t>
            </a:r>
            <a:r>
              <a:rPr lang="en-US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Termíny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: 2021 zahájení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Plán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: Nová plně vybavená městská </a:t>
            </a: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čtvrť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inspirovaná moderní architekturou </a:t>
            </a: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SALÓNU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REPUBLIKY pro bydlení i oddych v dotyku s dálnicí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9335"/>
            <a:ext cx="3073575" cy="267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4" b="6667"/>
          <a:stretch/>
        </p:blipFill>
        <p:spPr>
          <a:xfrm>
            <a:off x="0" y="933450"/>
            <a:ext cx="12192000" cy="59245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7"/>
          <a:stretch/>
        </p:blipFill>
        <p:spPr>
          <a:xfrm>
            <a:off x="7285512" y="225834"/>
            <a:ext cx="4908702" cy="632027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obytné zóny Kukleny – Spojujeme staré s novým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0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44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" b="10676"/>
          <a:stretch/>
        </p:blipFill>
        <p:spPr>
          <a:xfrm>
            <a:off x="0" y="932213"/>
            <a:ext cx="12194214" cy="59257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7"/>
          <a:stretch/>
        </p:blipFill>
        <p:spPr>
          <a:xfrm>
            <a:off x="7285512" y="225834"/>
            <a:ext cx="4908702" cy="632027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obytné zóny Kukleny – Spojujeme staré s novým 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6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051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218" y="225834"/>
            <a:ext cx="8007782" cy="632615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107800"/>
              </p:ext>
            </p:extLst>
          </p:nvPr>
        </p:nvGraphicFramePr>
        <p:xfrm>
          <a:off x="-7443" y="0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CorelDRAW" r:id="rId4" imgW="1951753" imgH="924369" progId="CorelDraw.Graphic.17">
                  <p:embed/>
                </p:oleObj>
              </mc:Choice>
              <mc:Fallback>
                <p:oleObj name="CorelDRAW" r:id="rId4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443" y="0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2537149" y="311503"/>
            <a:ext cx="4674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Představení společnosti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CorelDRAW" r:id="rId6" imgW="15343322" imgH="43314" progId="CorelDraw.Graphic.17">
                  <p:embed/>
                </p:oleObj>
              </mc:Choice>
              <mc:Fallback>
                <p:oleObj name="CorelDRAW" r:id="rId6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CorelDRAW" r:id="rId8" imgW="4235170" imgH="1035060" progId="CorelDraw.Graphic.17">
                  <p:embed/>
                </p:oleObj>
              </mc:Choice>
              <mc:Fallback>
                <p:oleObj name="CorelDRAW" r:id="rId8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/>
          <p:cNvSpPr/>
          <p:nvPr/>
        </p:nvSpPr>
        <p:spPr>
          <a:xfrm>
            <a:off x="2240629" y="2066126"/>
            <a:ext cx="851578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>
                <a:latin typeface="Titillium Web" panose="00000500000000000000" pitchFamily="2" charset="-18"/>
              </a:rPr>
              <a:t>Zodpovědnost a profesní pověst </a:t>
            </a:r>
            <a:r>
              <a:rPr lang="cs-CZ" sz="2000" dirty="0" smtClean="0">
                <a:latin typeface="Titillium Web" panose="00000500000000000000" pitchFamily="2" charset="-18"/>
              </a:rPr>
              <a:t>společnosti</a:t>
            </a:r>
          </a:p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</a:rPr>
              <a:t>Projekty </a:t>
            </a:r>
            <a:r>
              <a:rPr lang="cs-CZ" sz="2000" dirty="0">
                <a:latin typeface="Titillium Web" panose="00000500000000000000" pitchFamily="2" charset="-18"/>
              </a:rPr>
              <a:t>firmy STAKO jsou vysoce hodnoceny odbornou veřejností </a:t>
            </a:r>
            <a:br>
              <a:rPr lang="cs-CZ" sz="2000" dirty="0">
                <a:latin typeface="Titillium Web" panose="00000500000000000000" pitchFamily="2" charset="-18"/>
              </a:rPr>
            </a:br>
            <a:r>
              <a:rPr lang="cs-CZ" sz="2000" dirty="0">
                <a:latin typeface="Titillium Web" panose="00000500000000000000" pitchFamily="2" charset="-18"/>
              </a:rPr>
              <a:t>v oblasti architektury a </a:t>
            </a:r>
            <a:r>
              <a:rPr lang="cs-CZ" sz="2000" dirty="0" smtClean="0">
                <a:latin typeface="Titillium Web" panose="00000500000000000000" pitchFamily="2" charset="-18"/>
              </a:rPr>
              <a:t>urbanismu</a:t>
            </a:r>
          </a:p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</a:rPr>
              <a:t>Ocenění </a:t>
            </a:r>
            <a:r>
              <a:rPr lang="cs-CZ" sz="2000" dirty="0">
                <a:latin typeface="Titillium Web" panose="00000500000000000000" pitchFamily="2" charset="-18"/>
              </a:rPr>
              <a:t>v regionálních i národních architektonických </a:t>
            </a:r>
            <a:r>
              <a:rPr lang="cs-CZ" sz="2000" dirty="0" smtClean="0">
                <a:latin typeface="Titillium Web" panose="00000500000000000000" pitchFamily="2" charset="-18"/>
              </a:rPr>
              <a:t/>
            </a:r>
            <a:br>
              <a:rPr lang="cs-CZ" sz="2000" dirty="0" smtClean="0">
                <a:latin typeface="Titillium Web" panose="00000500000000000000" pitchFamily="2" charset="-18"/>
              </a:rPr>
            </a:br>
            <a:r>
              <a:rPr lang="cs-CZ" sz="2000" dirty="0" smtClean="0">
                <a:latin typeface="Titillium Web" panose="00000500000000000000" pitchFamily="2" charset="-18"/>
              </a:rPr>
              <a:t>a </a:t>
            </a:r>
            <a:r>
              <a:rPr lang="cs-CZ" sz="2000" dirty="0">
                <a:latin typeface="Titillium Web" panose="00000500000000000000" pitchFamily="2" charset="-18"/>
              </a:rPr>
              <a:t>stavebních </a:t>
            </a:r>
            <a:r>
              <a:rPr lang="cs-CZ" sz="2000" dirty="0" smtClean="0">
                <a:latin typeface="Titillium Web" panose="00000500000000000000" pitchFamily="2" charset="-18"/>
              </a:rPr>
              <a:t>soutěžích</a:t>
            </a:r>
          </a:p>
          <a:p>
            <a:pPr marL="342900" indent="-342900">
              <a:spcBef>
                <a:spcPts val="1200"/>
              </a:spcBef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</a:rPr>
              <a:t>Těžištěm </a:t>
            </a:r>
            <a:r>
              <a:rPr lang="cs-CZ" sz="2000" dirty="0">
                <a:latin typeface="Titillium Web" panose="00000500000000000000" pitchFamily="2" charset="-18"/>
              </a:rPr>
              <a:t>činnosti jsou vlastní developerské projekty </a:t>
            </a:r>
            <a:r>
              <a:rPr lang="cs-CZ" sz="2000" dirty="0" smtClean="0">
                <a:latin typeface="Titillium Web" panose="00000500000000000000" pitchFamily="2" charset="-18"/>
              </a:rPr>
              <a:t/>
            </a:r>
            <a:br>
              <a:rPr lang="cs-CZ" sz="2000" dirty="0" smtClean="0">
                <a:latin typeface="Titillium Web" panose="00000500000000000000" pitchFamily="2" charset="-18"/>
              </a:rPr>
            </a:br>
            <a:r>
              <a:rPr lang="cs-CZ" sz="2000" dirty="0" smtClean="0">
                <a:latin typeface="Titillium Web" panose="00000500000000000000" pitchFamily="2" charset="-18"/>
              </a:rPr>
              <a:t>a </a:t>
            </a:r>
            <a:r>
              <a:rPr lang="cs-CZ" sz="2000" dirty="0">
                <a:latin typeface="Titillium Web" panose="00000500000000000000" pitchFamily="2" charset="-18"/>
              </a:rPr>
              <a:t>stavby pro soukromé </a:t>
            </a:r>
            <a:r>
              <a:rPr lang="cs-CZ" sz="2000" dirty="0" smtClean="0">
                <a:latin typeface="Titillium Web" panose="00000500000000000000" pitchFamily="2" charset="-18"/>
              </a:rPr>
              <a:t>investory, města</a:t>
            </a:r>
            <a:r>
              <a:rPr lang="cs-CZ" sz="2000" dirty="0">
                <a:latin typeface="Titillium Web" panose="00000500000000000000" pitchFamily="2" charset="-18"/>
              </a:rPr>
              <a:t>, kraj a stát </a:t>
            </a:r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6471"/>
            <a:ext cx="2931032" cy="254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0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2379"/>
          <a:stretch/>
        </p:blipFill>
        <p:spPr>
          <a:xfrm>
            <a:off x="0" y="950026"/>
            <a:ext cx="12194214" cy="5907974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" name="CorelDRAW" r:id="rId4" imgW="1951753" imgH="924369" progId="CorelDraw.Graphic.17">
                  <p:embed/>
                </p:oleObj>
              </mc:Choice>
              <mc:Fallback>
                <p:oleObj name="CorelDRAW" r:id="rId4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CorelDRAW" r:id="rId6" imgW="15343322" imgH="43314" progId="CorelDraw.Graphic.17">
                  <p:embed/>
                </p:oleObj>
              </mc:Choice>
              <mc:Fallback>
                <p:oleObj name="CorelDRAW" r:id="rId6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8" name="CorelDRAW" r:id="rId8" imgW="4235170" imgH="1035060" progId="CorelDraw.Graphic.17">
                  <p:embed/>
                </p:oleObj>
              </mc:Choice>
              <mc:Fallback>
                <p:oleObj name="CorelDRAW" r:id="rId8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7"/>
          <a:stretch/>
        </p:blipFill>
        <p:spPr>
          <a:xfrm>
            <a:off x="7285512" y="225834"/>
            <a:ext cx="4908702" cy="63202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obytné zóny Kukleny – Spojujeme staré s novým </a:t>
            </a:r>
          </a:p>
        </p:txBody>
      </p:sp>
    </p:spTree>
    <p:extLst>
      <p:ext uri="{BB962C8B-B14F-4D97-AF65-F5344CB8AC3E}">
        <p14:creationId xmlns:p14="http://schemas.microsoft.com/office/powerpoint/2010/main" val="111958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4" b="7871"/>
          <a:stretch/>
        </p:blipFill>
        <p:spPr>
          <a:xfrm>
            <a:off x="0" y="946150"/>
            <a:ext cx="12192000" cy="5911850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CorelDRAW" r:id="rId4" imgW="1951753" imgH="924369" progId="CorelDraw.Graphic.17">
                  <p:embed/>
                </p:oleObj>
              </mc:Choice>
              <mc:Fallback>
                <p:oleObj name="CorelDRAW" r:id="rId4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CorelDRAW" r:id="rId6" imgW="15343322" imgH="43314" progId="CorelDraw.Graphic.17">
                  <p:embed/>
                </p:oleObj>
              </mc:Choice>
              <mc:Fallback>
                <p:oleObj name="CorelDRAW" r:id="rId6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" name="CorelDRAW" r:id="rId8" imgW="4235170" imgH="1035060" progId="CorelDraw.Graphic.17">
                  <p:embed/>
                </p:oleObj>
              </mc:Choice>
              <mc:Fallback>
                <p:oleObj name="CorelDRAW" r:id="rId8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7"/>
          <a:stretch/>
        </p:blipFill>
        <p:spPr>
          <a:xfrm>
            <a:off x="7285512" y="225834"/>
            <a:ext cx="4908702" cy="63202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obytné zóny Kukleny – Spojujeme staré s novým </a:t>
            </a:r>
          </a:p>
        </p:txBody>
      </p:sp>
    </p:spTree>
    <p:extLst>
      <p:ext uri="{BB962C8B-B14F-4D97-AF65-F5344CB8AC3E}">
        <p14:creationId xmlns:p14="http://schemas.microsoft.com/office/powerpoint/2010/main" val="351554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" b="11291"/>
          <a:stretch/>
        </p:blipFill>
        <p:spPr>
          <a:xfrm>
            <a:off x="-7444" y="927100"/>
            <a:ext cx="12199443" cy="5947591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CorelDRAW" r:id="rId4" imgW="1951753" imgH="924369" progId="CorelDraw.Graphic.17">
                  <p:embed/>
                </p:oleObj>
              </mc:Choice>
              <mc:Fallback>
                <p:oleObj name="CorelDRAW" r:id="rId4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CorelDRAW" r:id="rId6" imgW="15343322" imgH="43314" progId="CorelDraw.Graphic.17">
                  <p:embed/>
                </p:oleObj>
              </mc:Choice>
              <mc:Fallback>
                <p:oleObj name="CorelDRAW" r:id="rId6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5" name="CorelDRAW" r:id="rId8" imgW="4235170" imgH="1035060" progId="CorelDraw.Graphic.17">
                  <p:embed/>
                </p:oleObj>
              </mc:Choice>
              <mc:Fallback>
                <p:oleObj name="CorelDRAW" r:id="rId8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7"/>
          <a:stretch/>
        </p:blipFill>
        <p:spPr>
          <a:xfrm>
            <a:off x="7285512" y="225834"/>
            <a:ext cx="4908702" cy="63202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43185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Titillium Web" panose="00000400000000000000" pitchFamily="2" charset="-18"/>
              </a:rPr>
              <a:t>Projekt obytné zóny Kukleny – Spojujeme staré s novým </a:t>
            </a:r>
          </a:p>
        </p:txBody>
      </p:sp>
    </p:spTree>
    <p:extLst>
      <p:ext uri="{BB962C8B-B14F-4D97-AF65-F5344CB8AC3E}">
        <p14:creationId xmlns:p14="http://schemas.microsoft.com/office/powerpoint/2010/main" val="283483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15" y="225834"/>
            <a:ext cx="7966599" cy="629361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745596"/>
              </p:ext>
            </p:extLst>
          </p:nvPr>
        </p:nvGraphicFramePr>
        <p:xfrm>
          <a:off x="-7443" y="-14698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" name="CorelDRAW" r:id="rId4" imgW="1951753" imgH="924369" progId="CorelDraw.Graphic.17">
                  <p:embed/>
                </p:oleObj>
              </mc:Choice>
              <mc:Fallback>
                <p:oleObj name="CorelDRAW" r:id="rId4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443" y="-14698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947980"/>
              </p:ext>
            </p:extLst>
          </p:nvPr>
        </p:nvGraphicFramePr>
        <p:xfrm>
          <a:off x="-1506" y="6101983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1" name="CorelDRAW" r:id="rId6" imgW="15343322" imgH="43314" progId="CorelDraw.Graphic.17">
                  <p:embed/>
                </p:oleObj>
              </mc:Choice>
              <mc:Fallback>
                <p:oleObj name="CorelDRAW" r:id="rId6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506" y="6101983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82" y="1568453"/>
            <a:ext cx="6526409" cy="234378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2237581" y="6256309"/>
            <a:ext cx="884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Děkujeme za pozornost.</a:t>
            </a:r>
            <a:endParaRPr lang="cs-CZ" sz="2400" dirty="0">
              <a:solidFill>
                <a:srgbClr val="FF0000"/>
              </a:solidFill>
              <a:latin typeface="Titillium Web" panose="00000400000000000000" pitchFamily="2" charset="-18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2237581" y="4492554"/>
            <a:ext cx="88411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dirty="0">
                <a:latin typeface="Titillium Web" panose="00000400000000000000" pitchFamily="2" charset="-18"/>
              </a:rPr>
              <a:t>To jsou hodnoty, jejichž význam si společnost STAKO velmi dobře </a:t>
            </a:r>
            <a:r>
              <a:rPr lang="cs-CZ" sz="2000" dirty="0" smtClean="0">
                <a:latin typeface="Titillium Web" panose="00000400000000000000" pitchFamily="2" charset="-18"/>
              </a:rPr>
              <a:t>uvědomuje.</a:t>
            </a:r>
          </a:p>
          <a:p>
            <a:pPr>
              <a:spcBef>
                <a:spcPts val="600"/>
              </a:spcBef>
            </a:pPr>
            <a:r>
              <a:rPr lang="cs-CZ" sz="2000" dirty="0" smtClean="0">
                <a:latin typeface="Titillium Web" panose="00000400000000000000" pitchFamily="2" charset="-18"/>
              </a:rPr>
              <a:t>Řídí </a:t>
            </a:r>
            <a:r>
              <a:rPr lang="cs-CZ" sz="2000" dirty="0">
                <a:latin typeface="Titillium Web" panose="00000400000000000000" pitchFamily="2" charset="-18"/>
              </a:rPr>
              <a:t>se jimi nejen při realizaci samotných zakázek a v obchodním styku </a:t>
            </a:r>
            <a:r>
              <a:rPr lang="cs-CZ" sz="2000" dirty="0" smtClean="0">
                <a:latin typeface="Titillium Web" panose="00000400000000000000" pitchFamily="2" charset="-18"/>
              </a:rPr>
              <a:t/>
            </a:r>
            <a:br>
              <a:rPr lang="cs-CZ" sz="2000" dirty="0" smtClean="0">
                <a:latin typeface="Titillium Web" panose="00000400000000000000" pitchFamily="2" charset="-18"/>
              </a:rPr>
            </a:br>
            <a:r>
              <a:rPr lang="cs-CZ" sz="2000" dirty="0" smtClean="0">
                <a:latin typeface="Titillium Web" panose="00000400000000000000" pitchFamily="2" charset="-18"/>
              </a:rPr>
              <a:t>s </a:t>
            </a:r>
            <a:r>
              <a:rPr lang="cs-CZ" sz="2000" dirty="0">
                <a:latin typeface="Titillium Web" panose="00000400000000000000" pitchFamily="2" charset="-18"/>
              </a:rPr>
              <a:t>dodavateli, ale i při přístupu ke svým zaměstnancům. </a:t>
            </a:r>
          </a:p>
          <a:p>
            <a:pPr>
              <a:spcBef>
                <a:spcPts val="600"/>
              </a:spcBef>
            </a:pPr>
            <a:r>
              <a:rPr lang="cs-CZ" sz="2000" dirty="0" smtClean="0">
                <a:latin typeface="Titillium Web" panose="00000400000000000000" pitchFamily="2" charset="-18"/>
              </a:rPr>
              <a:t>Snažíme </a:t>
            </a:r>
            <a:r>
              <a:rPr lang="cs-CZ" sz="2000" dirty="0">
                <a:latin typeface="Titillium Web" panose="00000400000000000000" pitchFamily="2" charset="-18"/>
              </a:rPr>
              <a:t>se spoluvytvářet město, kde jsme doma. </a:t>
            </a:r>
          </a:p>
        </p:txBody>
      </p:sp>
    </p:spTree>
    <p:extLst>
      <p:ext uri="{BB962C8B-B14F-4D97-AF65-F5344CB8AC3E}">
        <p14:creationId xmlns:p14="http://schemas.microsoft.com/office/powerpoint/2010/main" val="219447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661" y="226422"/>
            <a:ext cx="8000339" cy="632027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107800"/>
              </p:ext>
            </p:extLst>
          </p:nvPr>
        </p:nvGraphicFramePr>
        <p:xfrm>
          <a:off x="-7443" y="0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CorelDRAW" r:id="rId4" imgW="1951753" imgH="924369" progId="CorelDraw.Graphic.17">
                  <p:embed/>
                </p:oleObj>
              </mc:Choice>
              <mc:Fallback>
                <p:oleObj name="CorelDRAW" r:id="rId4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443" y="0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2537149" y="311503"/>
            <a:ext cx="4674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Co nabízíme</a:t>
            </a:r>
            <a:endParaRPr lang="cs-CZ" sz="2400" dirty="0">
              <a:solidFill>
                <a:srgbClr val="FF0000"/>
              </a:solidFill>
              <a:latin typeface="Titillium Web" panose="00000400000000000000" pitchFamily="2" charset="-18"/>
            </a:endParaRP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CorelDRAW" r:id="rId6" imgW="15343322" imgH="43314" progId="CorelDraw.Graphic.17">
                  <p:embed/>
                </p:oleObj>
              </mc:Choice>
              <mc:Fallback>
                <p:oleObj name="CorelDRAW" r:id="rId6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CorelDRAW" r:id="rId8" imgW="4235170" imgH="1035060" progId="CorelDraw.Graphic.17">
                  <p:embed/>
                </p:oleObj>
              </mc:Choice>
              <mc:Fallback>
                <p:oleObj name="CorelDRAW" r:id="rId8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délník 5"/>
          <p:cNvSpPr/>
          <p:nvPr/>
        </p:nvSpPr>
        <p:spPr>
          <a:xfrm>
            <a:off x="2266815" y="1667274"/>
            <a:ext cx="8001582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Detailní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znalost lokálního </a:t>
            </a: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prostředí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Spolupráci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při realizaci </a:t>
            </a: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projektů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Přenos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know-how z jiných měst a </a:t>
            </a: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projektů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Zkušenost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 výstavbou a provozem startovacích a sociálních </a:t>
            </a: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bytů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Tým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špičkových odborníků z Hradce Králové pro architektonické návrhy, projektování, </a:t>
            </a:r>
            <a:r>
              <a:rPr lang="cs-CZ" sz="2000" dirty="0" err="1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ingeneering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, stavbu a </a:t>
            </a: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financování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Nekonfliktní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 bezproblémový průběh </a:t>
            </a: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realizace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cs-CZ" sz="2000" dirty="0" smtClean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Kvalitní </a:t>
            </a:r>
            <a:r>
              <a:rPr lang="cs-CZ" sz="2000" dirty="0">
                <a:latin typeface="Titillium Web" panose="000005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prezentaci projektů pro veřejnost</a:t>
            </a:r>
            <a:endParaRPr lang="cs-CZ" sz="2000" dirty="0">
              <a:effectLst/>
              <a:latin typeface="Titillium Web" panose="000005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5553"/>
            <a:ext cx="2966597" cy="257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8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33"/>
          <a:stretch/>
        </p:blipFill>
        <p:spPr>
          <a:xfrm>
            <a:off x="5413696" y="226615"/>
            <a:ext cx="6776325" cy="62930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27" y="1027834"/>
            <a:ext cx="9713976" cy="5413248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107800"/>
              </p:ext>
            </p:extLst>
          </p:nvPr>
        </p:nvGraphicFramePr>
        <p:xfrm>
          <a:off x="-7443" y="0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0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11503"/>
            <a:ext cx="4674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Vybrané realizované projekty v ČR</a:t>
            </a:r>
            <a:endParaRPr lang="cs-CZ" sz="2400" dirty="0">
              <a:solidFill>
                <a:srgbClr val="FF0000"/>
              </a:solidFill>
              <a:latin typeface="Titillium Web" panose="00000400000000000000" pitchFamily="2" charset="-18"/>
            </a:endParaRP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891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3" y="942942"/>
            <a:ext cx="12192000" cy="59016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95"/>
          <a:stretch/>
        </p:blipFill>
        <p:spPr>
          <a:xfrm>
            <a:off x="6378699" y="226615"/>
            <a:ext cx="5819238" cy="631439"/>
          </a:xfrm>
          <a:prstGeom prst="rect">
            <a:avLst/>
          </a:prstGeom>
          <a:noFill/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107800"/>
              </p:ext>
            </p:extLst>
          </p:nvPr>
        </p:nvGraphicFramePr>
        <p:xfrm>
          <a:off x="-7443" y="0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0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11503"/>
            <a:ext cx="841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Vybrané realizované nebytové projekty v Hradci Králové</a:t>
            </a:r>
            <a:endParaRPr lang="cs-CZ" sz="2400" dirty="0">
              <a:solidFill>
                <a:srgbClr val="FF0000"/>
              </a:solidFill>
              <a:latin typeface="Titillium Web" panose="00000400000000000000" pitchFamily="2" charset="-18"/>
            </a:endParaRP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36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" r="383" b="-1"/>
          <a:stretch/>
        </p:blipFill>
        <p:spPr>
          <a:xfrm>
            <a:off x="2215" y="923925"/>
            <a:ext cx="12189785" cy="59340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71"/>
          <a:stretch/>
        </p:blipFill>
        <p:spPr>
          <a:xfrm>
            <a:off x="7287635" y="225834"/>
            <a:ext cx="4904365" cy="632790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107800"/>
              </p:ext>
            </p:extLst>
          </p:nvPr>
        </p:nvGraphicFramePr>
        <p:xfrm>
          <a:off x="-7443" y="0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0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11503"/>
            <a:ext cx="841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Vybrané realizované bytové projekty v Hradci Králové</a:t>
            </a:r>
            <a:endParaRPr lang="cs-CZ" sz="2400" dirty="0">
              <a:solidFill>
                <a:srgbClr val="FF0000"/>
              </a:solidFill>
              <a:latin typeface="Titillium Web" panose="00000400000000000000" pitchFamily="2" charset="-18"/>
            </a:endParaRP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474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3" y="956331"/>
            <a:ext cx="12192000" cy="590166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4"/>
          <a:stretch/>
        </p:blipFill>
        <p:spPr>
          <a:xfrm>
            <a:off x="5083815" y="220398"/>
            <a:ext cx="7106206" cy="631439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107800"/>
              </p:ext>
            </p:extLst>
          </p:nvPr>
        </p:nvGraphicFramePr>
        <p:xfrm>
          <a:off x="-7443" y="0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CorelDRAW" r:id="rId5" imgW="1951753" imgH="924369" progId="CorelDraw.Graphic.17">
                  <p:embed/>
                </p:oleObj>
              </mc:Choice>
              <mc:Fallback>
                <p:oleObj name="CorelDRAW" r:id="rId5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7443" y="0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11503"/>
            <a:ext cx="841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Nov</a:t>
            </a:r>
            <a:r>
              <a:rPr lang="cs-CZ" sz="24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é projekty v Hradci Králové</a:t>
            </a:r>
            <a:endParaRPr lang="cs-CZ" sz="2400" dirty="0">
              <a:solidFill>
                <a:srgbClr val="FF0000"/>
              </a:solidFill>
              <a:latin typeface="Titillium Web" panose="00000400000000000000" pitchFamily="2" charset="-18"/>
            </a:endParaRP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167735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CorelDRAW" r:id="rId7" imgW="15343322" imgH="43314" progId="CorelDraw.Graphic.17">
                  <p:embed/>
                </p:oleObj>
              </mc:Choice>
              <mc:Fallback>
                <p:oleObj name="CorelDRAW" r:id="rId7" imgW="15343322" imgH="43314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CorelDRAW" r:id="rId9" imgW="4235170" imgH="1035060" progId="CorelDraw.Graphic.17">
                  <p:embed/>
                </p:oleObj>
              </mc:Choice>
              <mc:Fallback>
                <p:oleObj name="CorelDRAW" r:id="rId9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767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53" y="0"/>
            <a:ext cx="9480347" cy="6858000"/>
          </a:xfrm>
          <a:prstGeom prst="rect">
            <a:avLst/>
          </a:prstGeom>
        </p:spPr>
      </p:pic>
      <p:graphicFrame>
        <p:nvGraphicFramePr>
          <p:cNvPr id="7" name="Objekt 6">
            <a:extLst>
              <a:ext uri="{FF2B5EF4-FFF2-40B4-BE49-F238E27FC236}">
                <a16:creationId xmlns="" xmlns:a16="http://schemas.microsoft.com/office/drawing/2014/main" id="{835B8659-A3E6-473E-9A5C-7667C5D8F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107800"/>
              </p:ext>
            </p:extLst>
          </p:nvPr>
        </p:nvGraphicFramePr>
        <p:xfrm>
          <a:off x="-7443" y="0"/>
          <a:ext cx="19510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2" name="CorelDRAW" r:id="rId4" imgW="1951753" imgH="924369" progId="CorelDraw.Graphic.17">
                  <p:embed/>
                </p:oleObj>
              </mc:Choice>
              <mc:Fallback>
                <p:oleObj name="CorelDRAW" r:id="rId4" imgW="1951753" imgH="924369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443" y="0"/>
                        <a:ext cx="19510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4EBEEA63-8A85-4C17-BCC1-767E9EE3B632}"/>
              </a:ext>
            </a:extLst>
          </p:cNvPr>
          <p:cNvSpPr txBox="1"/>
          <p:nvPr/>
        </p:nvSpPr>
        <p:spPr>
          <a:xfrm>
            <a:off x="1943594" y="311503"/>
            <a:ext cx="4674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Titillium Web" panose="00000400000000000000" pitchFamily="2" charset="-18"/>
              </a:rPr>
              <a:t>Ocenění a certifikace</a:t>
            </a:r>
            <a:endParaRPr lang="cs-CZ" sz="2400" dirty="0">
              <a:solidFill>
                <a:srgbClr val="FF0000"/>
              </a:solidFill>
              <a:latin typeface="Titillium Web" panose="00000400000000000000" pitchFamily="2" charset="-18"/>
            </a:endParaRPr>
          </a:p>
        </p:txBody>
      </p:sp>
      <p:graphicFrame>
        <p:nvGraphicFramePr>
          <p:cNvPr id="18" name="Objekt 17">
            <a:extLst>
              <a:ext uri="{FF2B5EF4-FFF2-40B4-BE49-F238E27FC236}">
                <a16:creationId xmlns="" xmlns:a16="http://schemas.microsoft.com/office/drawing/2014/main" id="{5E0CD083-C383-49F7-82BB-0EF3C6E388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539729"/>
              </p:ext>
            </p:extLst>
          </p:nvPr>
        </p:nvGraphicFramePr>
        <p:xfrm>
          <a:off x="-1506" y="6695749"/>
          <a:ext cx="12199443" cy="2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3" name="CorelDRAW" r:id="rId6" imgW="16038000" imgH="45360" progId="CorelDraw.Graphic.17">
                  <p:embed/>
                </p:oleObj>
              </mc:Choice>
              <mc:Fallback>
                <p:oleObj name="CorelDRAW" r:id="rId6" imgW="16038000" imgH="453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506" y="6695749"/>
                        <a:ext cx="12199443" cy="2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="" xmlns:a16="http://schemas.microsoft.com/office/drawing/2014/main" id="{7B559E28-700B-4876-A910-BE9EE47E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21475"/>
              </p:ext>
            </p:extLst>
          </p:nvPr>
        </p:nvGraphicFramePr>
        <p:xfrm>
          <a:off x="10268397" y="6224412"/>
          <a:ext cx="1650428" cy="403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4" name="CorelDRAW" r:id="rId8" imgW="4235170" imgH="1035060" progId="CorelDraw.Graphic.17">
                  <p:embed/>
                </p:oleObj>
              </mc:Choice>
              <mc:Fallback>
                <p:oleObj name="CorelDRAW" r:id="rId8" imgW="4235170" imgH="103506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68397" y="6224412"/>
                        <a:ext cx="1650428" cy="403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Obráze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80" y="1517708"/>
            <a:ext cx="2356104" cy="135622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80" y="3087091"/>
            <a:ext cx="2356104" cy="148437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61" y="3087091"/>
            <a:ext cx="4602086" cy="1484376"/>
          </a:xfrm>
          <a:prstGeom prst="rect">
            <a:avLst/>
          </a:prstGeom>
        </p:spPr>
      </p:pic>
      <p:cxnSp>
        <p:nvCxnSpPr>
          <p:cNvPr id="14" name="Přímá spojnice 13"/>
          <p:cNvCxnSpPr/>
          <p:nvPr/>
        </p:nvCxnSpPr>
        <p:spPr>
          <a:xfrm>
            <a:off x="2063980" y="4837246"/>
            <a:ext cx="1012802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03" y="5221199"/>
            <a:ext cx="7284953" cy="6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9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483</Words>
  <Application>Microsoft Office PowerPoint</Application>
  <PresentationFormat>Vlastní</PresentationFormat>
  <Paragraphs>72</Paragraphs>
  <Slides>33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5" baseType="lpstr">
      <vt:lpstr>Motiv Office</vt:lpstr>
      <vt:lpstr>CorelDRAW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Společnost STAKO vznikla v roce 1991  Obrat za rok 2018 byl 520 mil. Kč  STAKO je dlouhodobě mimořádně ekonomicky stabilní firma s nejvyšším hodnocením AAA  250 pracovníků  Podpora kulturních, společenských, sportovních  a sociálních aktivit na území Hradce Králové  Nikdy nebyl veden spor se statutárním městem ani jiným veřejným zadavatelem.</dc:title>
  <dc:creator>Lukáš</dc:creator>
  <cp:lastModifiedBy>kratenova</cp:lastModifiedBy>
  <cp:revision>30</cp:revision>
  <dcterms:created xsi:type="dcterms:W3CDTF">2019-01-22T18:26:24Z</dcterms:created>
  <dcterms:modified xsi:type="dcterms:W3CDTF">2019-01-25T12:01:12Z</dcterms:modified>
</cp:coreProperties>
</file>